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72" r:id="rId4"/>
    <p:sldId id="28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0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2DA509C3-E051-4278-9F7D-F3F0D486BDAA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A1C1C84-9ABB-41F5-A068-B6AF0467A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23281D8F-82F7-47A3-AB69-2C8CE36843D3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33C85E57-9AE9-4DB8-94AC-894B76CF0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iles\Eti Files\My Docs\jpg\מצגת-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C62C-40CD-4E3A-BBFA-1175366C17B0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F9FAE-848B-484C-9BED-AF065D2F7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53458-8EE9-4A4E-821C-35868492F75E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D0943-68FC-4302-A4F0-49D7F34C3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37CA1-36ED-4D10-85AA-03AE8B4DE764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9DFE9-5BA4-4BF0-B2EC-DE22C992B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iles\Eti Files\My Docs\jpg\מצגת-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>
            <a:lvl1pPr algn="r" rtl="1">
              <a:defRPr sz="3600"/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>
            <a:lvl1pPr marL="342900" indent="-342900" algn="r" rtl="1">
              <a:buFont typeface="Wingdings" pitchFamily="2" charset="2"/>
              <a:buChar char="§"/>
              <a:defRPr sz="2800"/>
            </a:lvl1pPr>
            <a:lvl2pPr marL="742950" indent="-285750" algn="r" rtl="1">
              <a:buFont typeface="Arial" pitchFamily="34" charset="0"/>
              <a:buChar char="•"/>
              <a:defRPr sz="2400"/>
            </a:lvl2pPr>
            <a:lvl3pPr marL="1143000" indent="-228600" algn="r" rtl="1">
              <a:buFont typeface="Calibri" pitchFamily="34" charset="0"/>
              <a:buChar char="‒"/>
              <a:defRPr sz="2000"/>
            </a:lvl3pPr>
            <a:lvl4pPr algn="r" rtl="1">
              <a:defRPr sz="1800"/>
            </a:lvl4pPr>
            <a:lvl5pPr algn="r" rtl="1">
              <a:defRPr sz="1800"/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A8F34-2C4A-4884-882E-8B3BB31C8A5E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DFFF-A961-4DC6-BBAA-0486DA439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6B8B6-D2A0-43DA-A3C9-03D23F32B77E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B7ED-4743-41BD-9214-F300C32D0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BEAA1-91A0-451D-A83A-9EC0503A93B3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6EBF-7BC0-406D-9FBC-F87F32B12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4744-1EEE-4286-BBE0-9BFBB62CE1E1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65E4-BFB4-4C6C-92D3-C18837DB9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5580-33BD-457C-A2B6-77CD5B08683E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95C08-E7DD-462A-9A09-B74D50954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4EDA-240A-4ED7-A1A1-7963D143EBED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4D47-2A0B-422C-A22E-CB3C40A3D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2AC36-8EA6-403D-8A56-5B07A98B8416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1C98-7163-4A6A-938A-3921CAFB3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C746-A720-4D0D-879B-371D9378822F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47695-AA7A-4F04-B5D4-7FA2B88CE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smtClean="0"/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  <a:endParaRPr lang="en-US" smtClean="0"/>
          </a:p>
          <a:p>
            <a:pPr lvl="1"/>
            <a:r>
              <a:rPr lang="he-IL" smtClean="0"/>
              <a:t>רמה שנייה</a:t>
            </a:r>
            <a:endParaRPr lang="en-US" smtClean="0"/>
          </a:p>
          <a:p>
            <a:pPr lvl="2"/>
            <a:r>
              <a:rPr lang="he-IL" smtClean="0"/>
              <a:t>רמה שלישית</a:t>
            </a:r>
            <a:endParaRPr lang="en-US" smtClean="0"/>
          </a:p>
          <a:p>
            <a:pPr lvl="3"/>
            <a:r>
              <a:rPr lang="he-IL" smtClean="0"/>
              <a:t>רמה רביעית</a:t>
            </a:r>
            <a:endParaRPr lang="en-US" smtClean="0"/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3A890-9827-4DF2-B16B-E8D7F7DF6965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6F5BDC-DA28-46E1-B2B4-4C7B579E5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Files\Eti Files\My Docs\jpg\מצגת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0"/>
            <a:ext cx="9180513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62688" cy="1470025"/>
          </a:xfrm>
        </p:spPr>
        <p:txBody>
          <a:bodyPr/>
          <a:lstStyle/>
          <a:p>
            <a:pPr eaLnBrk="1" hangingPunct="1"/>
            <a:r>
              <a:rPr lang="he-IL" b="1" smtClean="0">
                <a:solidFill>
                  <a:schemeClr val="bg1"/>
                </a:solidFill>
              </a:rPr>
              <a:t>התמודדות עם התנגדויות </a:t>
            </a:r>
            <a:br>
              <a:rPr lang="he-IL" b="1" smtClean="0">
                <a:solidFill>
                  <a:schemeClr val="bg1"/>
                </a:solidFill>
              </a:rPr>
            </a:br>
            <a:r>
              <a:rPr lang="he-IL" b="1" smtClean="0">
                <a:solidFill>
                  <a:schemeClr val="bg1"/>
                </a:solidFill>
              </a:rPr>
              <a:t>כאתגר ניהולי  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15363" name="כותרת משנה 2"/>
          <p:cNvSpPr>
            <a:spLocks noGrp="1"/>
          </p:cNvSpPr>
          <p:nvPr>
            <p:ph type="subTitle" idx="1"/>
          </p:nvPr>
        </p:nvSpPr>
        <p:spPr>
          <a:xfrm>
            <a:off x="1908175" y="3670300"/>
            <a:ext cx="4032250" cy="766763"/>
          </a:xfrm>
        </p:spPr>
        <p:txBody>
          <a:bodyPr/>
          <a:lstStyle/>
          <a:p>
            <a:pPr eaLnBrk="1" hangingPunct="1"/>
            <a:r>
              <a:rPr lang="he-IL" sz="2800" smtClean="0">
                <a:solidFill>
                  <a:schemeClr val="bg1"/>
                </a:solidFill>
              </a:rPr>
              <a:t>בטי חנוכי זמיר </a:t>
            </a:r>
          </a:p>
        </p:txBody>
      </p:sp>
      <p:pic>
        <p:nvPicPr>
          <p:cNvPr id="15364" name="Content Placeholder 3" descr="LOGO_000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824288"/>
            <a:ext cx="201612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he-IL" smtClean="0"/>
              <a:t>כלי מס' 4 "לזוז 40 מעלות שמאלה"</a:t>
            </a: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he-IL" sz="2400" smtClean="0"/>
              <a:t>מיקוד -מעגל הדאגה אל מול מעגל ההשפעה (סטיבן קובי)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he-IL" sz="2000" smtClean="0"/>
              <a:t>החלטות ופעולות בהתאם ליעדים שלך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he-IL" sz="2000" smtClean="0"/>
              <a:t>מיקוד בפתרונות ובעתיד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he-IL" sz="2000" smtClean="0"/>
              <a:t>להשתמש בכל מה שיש לך </a:t>
            </a:r>
          </a:p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he-IL" sz="2400" smtClean="0"/>
              <a:t>פרשנויות </a:t>
            </a:r>
          </a:p>
          <a:p>
            <a:pPr marL="609600" indent="-609600" eaLnBrk="1" hangingPunct="1"/>
            <a:r>
              <a:rPr lang="he-IL" sz="2000" smtClean="0"/>
              <a:t>מפות יש רק על שולחנות...? שים לב לפרשנויות שלך ושל האחרים</a:t>
            </a:r>
          </a:p>
          <a:p>
            <a:pPr marL="609600" indent="-609600" eaLnBrk="1" hangingPunct="1"/>
            <a:r>
              <a:rPr lang="he-IL" sz="2000" smtClean="0"/>
              <a:t>חתול סומר רוצה לתקוף?</a:t>
            </a:r>
            <a:endParaRPr lang="en-US" sz="2000" smtClean="0"/>
          </a:p>
        </p:txBody>
      </p:sp>
      <p:pic>
        <p:nvPicPr>
          <p:cNvPr id="26627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5500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he-IL" smtClean="0"/>
              <a:t>לסיכום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/>
            <a:r>
              <a:rPr lang="he-IL" smtClean="0"/>
              <a:t>לנהל זה כמו לצאת אל ים סוער ...מגדלורים, קרחונים וגם כרישים ...</a:t>
            </a:r>
          </a:p>
          <a:p>
            <a:pPr eaLnBrk="1" hangingPunct="1"/>
            <a:r>
              <a:rPr lang="he-IL" smtClean="0"/>
              <a:t>התמודדות אפקטיבית עם התנגדויות היא מיומנות חשובה לכל מנהיג ומנהל </a:t>
            </a:r>
          </a:p>
          <a:p>
            <a:pPr eaLnBrk="1" hangingPunct="1"/>
            <a:r>
              <a:rPr lang="he-IL" smtClean="0"/>
              <a:t>על מנת להימנע מקונפליקטים נדרשת יכולת לאזן בין נתינה לבין גבולות </a:t>
            </a:r>
          </a:p>
          <a:p>
            <a:pPr eaLnBrk="1" hangingPunct="1"/>
            <a:r>
              <a:rPr lang="he-IL" smtClean="0"/>
              <a:t>מיומנויות אלו דורשות למידה, התמדה ותרגול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27651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5500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ature_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300" y="2924175"/>
            <a:ext cx="6121400" cy="1411288"/>
          </a:xfrm>
          <a:prstGeom prst="rect">
            <a:avLst/>
          </a:prstGeom>
          <a:noFill/>
          <a:ln w="25400">
            <a:solidFill>
              <a:srgbClr val="64433A"/>
            </a:solidFill>
            <a:miter lim="800000"/>
            <a:headEnd/>
            <a:tailEnd/>
          </a:ln>
          <a:effectLst>
            <a:outerShdw dist="38100" dir="2280033" algn="ctr" rotWithShape="0">
              <a:schemeClr val="tx1">
                <a:alpha val="40999"/>
              </a:schemeClr>
            </a:outerShdw>
          </a:effectLst>
        </p:spPr>
      </p:pic>
      <p:sp>
        <p:nvSpPr>
          <p:cNvPr id="28674" name="Title 1"/>
          <p:cNvSpPr>
            <a:spLocks noGrp="1"/>
          </p:cNvSpPr>
          <p:nvPr>
            <p:ph type="ctrTitle"/>
          </p:nvPr>
        </p:nvSpPr>
        <p:spPr>
          <a:xfrm>
            <a:off x="685800" y="1527175"/>
            <a:ext cx="7772400" cy="1470025"/>
          </a:xfrm>
        </p:spPr>
        <p:txBody>
          <a:bodyPr/>
          <a:lstStyle/>
          <a:p>
            <a:pPr eaLnBrk="1" hangingPunct="1"/>
            <a:r>
              <a:rPr lang="he-IL" sz="3200" b="1" smtClean="0"/>
              <a:t>"רק אדם מטורף ימשיך לעשות אותו דבר </a:t>
            </a:r>
            <a:br>
              <a:rPr lang="he-IL" sz="3200" b="1" smtClean="0"/>
            </a:br>
            <a:r>
              <a:rPr lang="he-IL" sz="3200" b="1" smtClean="0"/>
              <a:t>ולצפות לתוצאה אחרת"</a:t>
            </a:r>
            <a:endParaRPr lang="en-US" sz="3200" b="1" smtClean="0"/>
          </a:p>
        </p:txBody>
      </p:sp>
      <p:sp>
        <p:nvSpPr>
          <p:cNvPr id="28675" name="Text Placeholder 2"/>
          <p:cNvSpPr txBox="1">
            <a:spLocks/>
          </p:cNvSpPr>
          <p:nvPr/>
        </p:nvSpPr>
        <p:spPr bwMode="auto">
          <a:xfrm>
            <a:off x="685800" y="4437063"/>
            <a:ext cx="77724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he-IL" sz="1800" b="1">
                <a:solidFill>
                  <a:srgbClr val="88C0DB"/>
                </a:solidFill>
                <a:latin typeface="Myriad Condensed"/>
                <a:ea typeface="SeanMF"/>
                <a:cs typeface="SeanMF"/>
              </a:rPr>
              <a:t>בטי חנוכי-זמיר, מאמנת אישית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200" b="1">
                <a:solidFill>
                  <a:srgbClr val="88C0DB"/>
                </a:solidFill>
                <a:latin typeface="Myriad Condensed"/>
                <a:ea typeface="SeanMF"/>
                <a:cs typeface="SeanMF"/>
              </a:rPr>
              <a:t>www.windofchange.co.il </a:t>
            </a:r>
            <a:r>
              <a:rPr lang="en-US" sz="1200" b="1">
                <a:solidFill>
                  <a:srgbClr val="64433A"/>
                </a:solidFill>
                <a:latin typeface="Myriad Condensed"/>
                <a:ea typeface="SeanMF"/>
                <a:cs typeface="SeanMF"/>
              </a:rPr>
              <a:t>|</a:t>
            </a:r>
            <a:r>
              <a:rPr lang="en-US" sz="1200" b="1">
                <a:solidFill>
                  <a:srgbClr val="88C0DB"/>
                </a:solidFill>
                <a:latin typeface="Myriad Condensed"/>
                <a:ea typeface="SeanMF"/>
                <a:cs typeface="SeanMF"/>
              </a:rPr>
              <a:t> betty@windofchange.co.il </a:t>
            </a:r>
            <a:r>
              <a:rPr lang="en-US" sz="1200" b="1">
                <a:solidFill>
                  <a:srgbClr val="64433A"/>
                </a:solidFill>
                <a:latin typeface="Myriad Condensed"/>
                <a:ea typeface="SeanMF"/>
                <a:cs typeface="SeanMF"/>
              </a:rPr>
              <a:t>|</a:t>
            </a:r>
            <a:r>
              <a:rPr lang="en-US" sz="1200" b="1">
                <a:solidFill>
                  <a:srgbClr val="88C0DB"/>
                </a:solidFill>
                <a:latin typeface="Myriad Condensed"/>
                <a:ea typeface="SeanMF"/>
                <a:cs typeface="SeanMF"/>
              </a:rPr>
              <a:t> 054-2616110</a:t>
            </a:r>
            <a:endParaRPr lang="he-IL" sz="1200" b="1">
              <a:solidFill>
                <a:srgbClr val="88C0DB"/>
              </a:solidFill>
              <a:latin typeface="Myriad Condensed"/>
              <a:ea typeface="SeanMF"/>
              <a:cs typeface="SeanMF"/>
            </a:endParaRPr>
          </a:p>
        </p:txBody>
      </p:sp>
      <p:pic>
        <p:nvPicPr>
          <p:cNvPr id="28676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6363" y="5140325"/>
            <a:ext cx="131127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he-IL" smtClean="0"/>
              <a:t>לנהל זה כמו להפליג בים סוער...</a:t>
            </a:r>
            <a:endParaRPr lang="en-US" smtClean="0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547813" y="1619250"/>
          <a:ext cx="7019925" cy="4473575"/>
        </p:xfrm>
        <a:graphic>
          <a:graphicData uri="http://schemas.openxmlformats.org/presentationml/2006/ole">
            <p:oleObj spid="_x0000_s18441" name="Bitmap Image" r:id="rId3" imgW="2381582" imgH="159089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he-IL" smtClean="0"/>
              <a:t>מי אני?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/>
            <a:r>
              <a:rPr lang="he-IL" smtClean="0"/>
              <a:t>חוקרת בתחום האנתרופולוגיה...</a:t>
            </a:r>
          </a:p>
        </p:txBody>
      </p:sp>
      <p:pic>
        <p:nvPicPr>
          <p:cNvPr id="19459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5500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r" rtl="1" eaLnBrk="1" hangingPunct="1"/>
            <a:r>
              <a:rPr lang="he-IL" sz="3600" smtClean="0"/>
              <a:t>נחזור לסיפור על המגדלור...</a:t>
            </a:r>
            <a:endParaRPr lang="en-US" sz="360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Char char="§"/>
            </a:pPr>
            <a:r>
              <a:rPr lang="he-IL" sz="2800" smtClean="0"/>
              <a:t>כולנו יוצאים לדרך כדי להגיע ליעדים שלנו</a:t>
            </a:r>
          </a:p>
          <a:p>
            <a:pPr algn="r" rtl="1" eaLnBrk="1" hangingPunct="1">
              <a:buFont typeface="Wingdings" pitchFamily="2" charset="2"/>
              <a:buChar char="§"/>
            </a:pPr>
            <a:r>
              <a:rPr lang="he-IL" sz="2800" smtClean="0"/>
              <a:t>קונפליקטים והתנגדויות הם כמו להתנגש במגדלור </a:t>
            </a:r>
          </a:p>
          <a:p>
            <a:pPr algn="r" rtl="1" eaLnBrk="1" hangingPunct="1">
              <a:buFont typeface="Wingdings" pitchFamily="2" charset="2"/>
              <a:buChar char="§"/>
            </a:pPr>
            <a:r>
              <a:rPr lang="he-IL" sz="2800" smtClean="0"/>
              <a:t>התנגדות כגורם מסכל הנעה</a:t>
            </a:r>
          </a:p>
          <a:p>
            <a:pPr lvl="2" algn="r" rtl="1" eaLnBrk="1" hangingPunct="1"/>
            <a:r>
              <a:rPr lang="he-IL" sz="2000" smtClean="0"/>
              <a:t>הנעה - כאשר אנשים אחרים פועלים לקידום היעדים שלך מיוזמתם וללא נוכחותך</a:t>
            </a:r>
          </a:p>
          <a:p>
            <a:pPr lvl="2" algn="r" rtl="1" eaLnBrk="1" hangingPunct="1"/>
            <a:r>
              <a:rPr lang="he-IL" sz="2000" smtClean="0"/>
              <a:t>"קרחונים" יש רק במשקאות...? התנגדויות גלויות וסמויות</a:t>
            </a:r>
          </a:p>
          <a:p>
            <a:pPr algn="r" rtl="1" eaLnBrk="1" hangingPunct="1">
              <a:buFont typeface="Wingdings" pitchFamily="2" charset="2"/>
              <a:buChar char="§"/>
            </a:pPr>
            <a:r>
              <a:rPr lang="he-IL" sz="2800" smtClean="0"/>
              <a:t>מחירים ישירים ועקיפים </a:t>
            </a:r>
          </a:p>
          <a:p>
            <a:pPr algn="r" rtl="1" eaLnBrk="1" hangingPunct="1">
              <a:buFont typeface="Wingdings" pitchFamily="2" charset="2"/>
              <a:buChar char="§"/>
            </a:pPr>
            <a:r>
              <a:rPr lang="he-IL" sz="2000" smtClean="0"/>
              <a:t>תפוקות, לו"ז, איכות, מוטיבציה, מאמץ ניהולי</a:t>
            </a:r>
            <a:endParaRPr lang="en-US" sz="2000" smtClean="0"/>
          </a:p>
          <a:p>
            <a:pPr algn="r" rtl="1" eaLnBrk="1" hangingPunct="1">
              <a:buFont typeface="Wingdings" pitchFamily="2" charset="2"/>
              <a:buChar char="§"/>
            </a:pPr>
            <a:endParaRPr lang="he-IL" smtClean="0"/>
          </a:p>
          <a:p>
            <a:endParaRPr lang="en-US" sz="3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he-IL" smtClean="0"/>
              <a:t>האתגר שלנו כמנהלים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/>
            <a:r>
              <a:rPr lang="he-IL" smtClean="0"/>
              <a:t>להימנע מקונפליקטים</a:t>
            </a:r>
          </a:p>
          <a:p>
            <a:pPr eaLnBrk="1" hangingPunct="1"/>
            <a:r>
              <a:rPr lang="he-IL" smtClean="0"/>
              <a:t>לצמצם את כמות, משך ועומק הקונפליקטים</a:t>
            </a:r>
            <a:endParaRPr lang="en-US" smtClean="0"/>
          </a:p>
        </p:txBody>
      </p:sp>
      <p:pic>
        <p:nvPicPr>
          <p:cNvPr id="21507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5500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אז איך עושים את זה?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22531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5500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he-IL" smtClean="0"/>
              <a:t>כלי מס' 1 כוון אל המטרות והיעדים שלך</a:t>
            </a:r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/>
            <a:r>
              <a:rPr lang="he-IL" smtClean="0"/>
              <a:t>בזמן קונפליקט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היה ממוקד במטרות וביעדים שלך ובעובדות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את מי תרצה להפיל מהסירה...?</a:t>
            </a:r>
          </a:p>
          <a:p>
            <a:pPr eaLnBrk="1" hangingPunct="1"/>
            <a:r>
              <a:rPr lang="he-IL" smtClean="0"/>
              <a:t>גבולות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ציפיות יש רק בכריות ... תיאום ציפיות ככלי למניעת התנגדויות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דרישות מדידות, שקיפות ועקביות 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פידבק </a:t>
            </a:r>
          </a:p>
        </p:txBody>
      </p:sp>
      <p:pic>
        <p:nvPicPr>
          <p:cNvPr id="23555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5500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he-IL" smtClean="0"/>
              <a:t>כלי מס' 2 טיפוח יחסים</a:t>
            </a:r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/>
            <a:r>
              <a:rPr lang="he-IL" smtClean="0"/>
              <a:t>טיפוח יחסים ככלי מנהיגותי להנעה</a:t>
            </a:r>
          </a:p>
          <a:p>
            <a:pPr eaLnBrk="1" hangingPunct="1"/>
            <a:r>
              <a:rPr lang="he-IL" smtClean="0"/>
              <a:t>השקעה ב"בנק הרגשות" עפ"י סטיבן קובי</a:t>
            </a:r>
          </a:p>
          <a:p>
            <a:pPr eaLnBrk="1" hangingPunct="1"/>
            <a:r>
              <a:rPr lang="he-IL" smtClean="0"/>
              <a:t>הערכה, ביטחון, התייחסות והקשבה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מי במרכז? 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תוכן, רגש, אילוצים, אפשרויות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התעניינות, פידבקים ושאלות</a:t>
            </a:r>
          </a:p>
        </p:txBody>
      </p:sp>
      <p:pic>
        <p:nvPicPr>
          <p:cNvPr id="24579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5500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914400" y="549275"/>
            <a:ext cx="8229600" cy="1143000"/>
          </a:xfrm>
        </p:spPr>
        <p:txBody>
          <a:bodyPr/>
          <a:lstStyle/>
          <a:p>
            <a:pPr eaLnBrk="1" hangingPunct="1"/>
            <a:r>
              <a:rPr lang="he-IL" sz="3200" smtClean="0"/>
              <a:t>כלי מס' 3 זהה את "המגדלורים" ואת המחירים</a:t>
            </a:r>
            <a:endParaRPr lang="en-US" sz="320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he-IL" smtClean="0"/>
              <a:t>מה לא ניתן לשינוי?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מהם חוקי המשחק?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מהם האילוצים והאינטרסים של קולגות ולקוחות?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מהי הסביבה הארגונית?</a:t>
            </a:r>
          </a:p>
          <a:p>
            <a:pPr lvl="1" eaLnBrk="1" hangingPunct="1">
              <a:buFont typeface="Arial" charset="0"/>
              <a:buChar char="•"/>
            </a:pPr>
            <a:r>
              <a:rPr lang="he-IL" smtClean="0"/>
              <a:t>מהם הצרכים של המנהלים שלך?</a:t>
            </a:r>
          </a:p>
          <a:p>
            <a:pPr lvl="1" eaLnBrk="1" hangingPunct="1">
              <a:buFont typeface="Arial" charset="0"/>
              <a:buChar char="•"/>
            </a:pPr>
            <a:endParaRPr lang="he-IL" smtClean="0"/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</p:txBody>
      </p:sp>
      <p:pic>
        <p:nvPicPr>
          <p:cNvPr id="25603" name="Picture 2" descr="https://fbcdn-sphotos-a.akamaihd.net/hphotos-ak-snc6/167711_501439703583_812993583_5965527_634977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5500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5712</TotalTime>
  <Words>278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Calibri</vt:lpstr>
      <vt:lpstr>Arial</vt:lpstr>
      <vt:lpstr>Wingdings</vt:lpstr>
      <vt:lpstr>Myriad Condensed</vt:lpstr>
      <vt:lpstr>SeanMF</vt:lpstr>
      <vt:lpstr>ערכת נושא Office</vt:lpstr>
      <vt:lpstr>ערכת נושא Office</vt:lpstr>
      <vt:lpstr>ערכת נושא Office</vt:lpstr>
      <vt:lpstr>Bitmap Image</vt:lpstr>
      <vt:lpstr>התמודדות עם התנגדויות  כאתגר ניהולי  </vt:lpstr>
      <vt:lpstr>לנהל זה כמו להפליג בים סוער...</vt:lpstr>
      <vt:lpstr>מי אני?</vt:lpstr>
      <vt:lpstr>נחזור לסיפור על המגדלור...</vt:lpstr>
      <vt:lpstr>האתגר שלנו כמנהלים</vt:lpstr>
      <vt:lpstr>אז איך עושים את זה?</vt:lpstr>
      <vt:lpstr>כלי מס' 1 כוון אל המטרות והיעדים שלך</vt:lpstr>
      <vt:lpstr>כלי מס' 2 טיפוח יחסים</vt:lpstr>
      <vt:lpstr>כלי מס' 3 זהה את "המגדלורים" ואת המחירים</vt:lpstr>
      <vt:lpstr>כלי מס' 4 "לזוז 40 מעלות שמאלה"</vt:lpstr>
      <vt:lpstr>לסיכום</vt:lpstr>
      <vt:lpstr>"רק אדם מטורף ימשיך לעשות אותו דבר  ולצפות לתוצאה אחרת"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אתי זך</dc:creator>
  <cp:lastModifiedBy>Partner</cp:lastModifiedBy>
  <cp:revision>27</cp:revision>
  <dcterms:created xsi:type="dcterms:W3CDTF">2012-03-14T07:43:22Z</dcterms:created>
  <dcterms:modified xsi:type="dcterms:W3CDTF">2012-05-28T08:54:14Z</dcterms:modified>
</cp:coreProperties>
</file>